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</p:sldMasterIdLst>
  <p:notesMasterIdLst>
    <p:notesMasterId r:id="rId3"/>
  </p:notesMasterIdLst>
  <p:sldIdLst>
    <p:sldId id="256" r:id="rId2"/>
  </p:sldIdLst>
  <p:sldSz cx="39014400" cy="21945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6A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31"/>
    <p:restoredTop sz="93719"/>
  </p:normalViewPr>
  <p:slideViewPr>
    <p:cSldViewPr snapToGrid="0" snapToObjects="1">
      <p:cViewPr varScale="1">
        <p:scale>
          <a:sx n="34" d="100"/>
          <a:sy n="34" d="100"/>
        </p:scale>
        <p:origin x="12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jpe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6B79B-3E7D-7643-8960-07D00D8FB753}" type="datetimeFigureOut">
              <a:rPr lang="en-US" smtClean="0"/>
              <a:t>4/24/2019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BB4EBC-1398-9F47-A512-6D63112DC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449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924499" rtl="0" eaLnBrk="1" latinLnBrk="0" hangingPunct="1">
      <a:defRPr sz="3840" kern="1200">
        <a:solidFill>
          <a:schemeClr val="tx1"/>
        </a:solidFill>
        <a:latin typeface="+mn-lt"/>
        <a:ea typeface="+mn-ea"/>
        <a:cs typeface="+mn-cs"/>
      </a:defRPr>
    </a:lvl1pPr>
    <a:lvl2pPr marL="1462246" algn="l" defTabSz="2924499" rtl="0" eaLnBrk="1" latinLnBrk="0" hangingPunct="1">
      <a:defRPr sz="3840" kern="1200">
        <a:solidFill>
          <a:schemeClr val="tx1"/>
        </a:solidFill>
        <a:latin typeface="+mn-lt"/>
        <a:ea typeface="+mn-ea"/>
        <a:cs typeface="+mn-cs"/>
      </a:defRPr>
    </a:lvl2pPr>
    <a:lvl3pPr marL="2924499" algn="l" defTabSz="2924499" rtl="0" eaLnBrk="1" latinLnBrk="0" hangingPunct="1">
      <a:defRPr sz="3840" kern="1200">
        <a:solidFill>
          <a:schemeClr val="tx1"/>
        </a:solidFill>
        <a:latin typeface="+mn-lt"/>
        <a:ea typeface="+mn-ea"/>
        <a:cs typeface="+mn-cs"/>
      </a:defRPr>
    </a:lvl3pPr>
    <a:lvl4pPr marL="4386752" algn="l" defTabSz="2924499" rtl="0" eaLnBrk="1" latinLnBrk="0" hangingPunct="1">
      <a:defRPr sz="3840" kern="1200">
        <a:solidFill>
          <a:schemeClr val="tx1"/>
        </a:solidFill>
        <a:latin typeface="+mn-lt"/>
        <a:ea typeface="+mn-ea"/>
        <a:cs typeface="+mn-cs"/>
      </a:defRPr>
    </a:lvl4pPr>
    <a:lvl5pPr marL="5848998" algn="l" defTabSz="2924499" rtl="0" eaLnBrk="1" latinLnBrk="0" hangingPunct="1">
      <a:defRPr sz="3840" kern="1200">
        <a:solidFill>
          <a:schemeClr val="tx1"/>
        </a:solidFill>
        <a:latin typeface="+mn-lt"/>
        <a:ea typeface="+mn-ea"/>
        <a:cs typeface="+mn-cs"/>
      </a:defRPr>
    </a:lvl5pPr>
    <a:lvl6pPr marL="7311248" algn="l" defTabSz="2924499" rtl="0" eaLnBrk="1" latinLnBrk="0" hangingPunct="1">
      <a:defRPr sz="3840" kern="1200">
        <a:solidFill>
          <a:schemeClr val="tx1"/>
        </a:solidFill>
        <a:latin typeface="+mn-lt"/>
        <a:ea typeface="+mn-ea"/>
        <a:cs typeface="+mn-cs"/>
      </a:defRPr>
    </a:lvl6pPr>
    <a:lvl7pPr marL="8773498" algn="l" defTabSz="2924499" rtl="0" eaLnBrk="1" latinLnBrk="0" hangingPunct="1">
      <a:defRPr sz="3840" kern="1200">
        <a:solidFill>
          <a:schemeClr val="tx1"/>
        </a:solidFill>
        <a:latin typeface="+mn-lt"/>
        <a:ea typeface="+mn-ea"/>
        <a:cs typeface="+mn-cs"/>
      </a:defRPr>
    </a:lvl7pPr>
    <a:lvl8pPr marL="10235750" algn="l" defTabSz="2924499" rtl="0" eaLnBrk="1" latinLnBrk="0" hangingPunct="1">
      <a:defRPr sz="3840" kern="1200">
        <a:solidFill>
          <a:schemeClr val="tx1"/>
        </a:solidFill>
        <a:latin typeface="+mn-lt"/>
        <a:ea typeface="+mn-ea"/>
        <a:cs typeface="+mn-cs"/>
      </a:defRPr>
    </a:lvl8pPr>
    <a:lvl9pPr marL="11698000" algn="l" defTabSz="2924499" rtl="0" eaLnBrk="1" latinLnBrk="0" hangingPunct="1">
      <a:defRPr sz="38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BB4EBC-1398-9F47-A512-6D63112DC5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185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6800" y="3591562"/>
            <a:ext cx="2926080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76800" y="11526522"/>
            <a:ext cx="29260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71" y="20009845"/>
            <a:ext cx="5695075" cy="14572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00D6180-2A6D-5145-A5E6-308AC03E60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569114" y="20541424"/>
            <a:ext cx="4035334" cy="9523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88F56C-88BC-B64C-8462-58C70E40DD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665904" y="20458339"/>
            <a:ext cx="3187168" cy="10354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06FED58-8585-6547-A519-4913D874C2D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6192253" y="19346421"/>
            <a:ext cx="2137421" cy="214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53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26371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919680" y="1168400"/>
            <a:ext cx="8412480" cy="1859788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82240" y="1168400"/>
            <a:ext cx="24749760" cy="1859788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11774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8"/>
          <a:stretch/>
        </p:blipFill>
        <p:spPr>
          <a:xfrm>
            <a:off x="582519" y="19011765"/>
            <a:ext cx="2094630" cy="265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704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1920" y="5471163"/>
            <a:ext cx="336499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61920" y="14686283"/>
            <a:ext cx="336499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4944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82240" y="5842000"/>
            <a:ext cx="16581120" cy="139242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751040" y="5842000"/>
            <a:ext cx="16581120" cy="139242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8"/>
          <a:stretch/>
        </p:blipFill>
        <p:spPr>
          <a:xfrm>
            <a:off x="582519" y="19011765"/>
            <a:ext cx="2094630" cy="265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813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7322" y="1168401"/>
            <a:ext cx="33649920" cy="42418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7323" y="5379722"/>
            <a:ext cx="1650491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87323" y="8016240"/>
            <a:ext cx="16504918" cy="117906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751040" y="5379722"/>
            <a:ext cx="16586202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751040" y="8016240"/>
            <a:ext cx="16586202" cy="117906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18360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8"/>
          <a:stretch/>
        </p:blipFill>
        <p:spPr>
          <a:xfrm>
            <a:off x="582519" y="19011765"/>
            <a:ext cx="2094630" cy="265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768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8"/>
          <a:stretch/>
        </p:blipFill>
        <p:spPr>
          <a:xfrm>
            <a:off x="582519" y="19011765"/>
            <a:ext cx="2094630" cy="2657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33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7323" y="1463040"/>
            <a:ext cx="12583158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86202" y="3159762"/>
            <a:ext cx="197510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7323" y="6583680"/>
            <a:ext cx="12583158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29925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7323" y="1463040"/>
            <a:ext cx="12583158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586202" y="3159762"/>
            <a:ext cx="197510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7323" y="6583680"/>
            <a:ext cx="12583158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57731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82240" y="1168401"/>
            <a:ext cx="336499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82240" y="5842000"/>
            <a:ext cx="336499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82240" y="20340322"/>
            <a:ext cx="87782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23520" y="20340322"/>
            <a:ext cx="131673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553920" y="20340322"/>
            <a:ext cx="87782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4002D-2998-C147-A390-D3A7D0A19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hdr="0" ftr="0" dt="0"/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9" r="6875"/>
          <a:stretch/>
        </p:blipFill>
        <p:spPr>
          <a:xfrm>
            <a:off x="29064672" y="3452914"/>
            <a:ext cx="9315450" cy="7789955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0013" y="11809040"/>
            <a:ext cx="11088525" cy="73923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9531" y="7128157"/>
            <a:ext cx="10318314" cy="418655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3"/>
            <a:ext cx="39014400" cy="2397907"/>
          </a:xfrm>
          <a:prstGeom prst="rect">
            <a:avLst/>
          </a:prstGeom>
          <a:solidFill>
            <a:srgbClr val="2C6A48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22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4791" y="268835"/>
            <a:ext cx="37244819" cy="1497222"/>
          </a:xfrm>
        </p:spPr>
        <p:txBody>
          <a:bodyPr>
            <a:noAutofit/>
          </a:bodyPr>
          <a:lstStyle/>
          <a:p>
            <a:r>
              <a:rPr lang="en-US" sz="768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Measuring Power System Resilience Based on Empirical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4791" y="1646408"/>
            <a:ext cx="37244819" cy="950602"/>
          </a:xfrm>
        </p:spPr>
        <p:txBody>
          <a:bodyPr>
            <a:norm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Molly Rose Kelly-Gorham, Paul Hines, Ian Dobson (Iowa State University)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F1C900-17C6-8341-8482-D95895AEC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69402" y="13704766"/>
            <a:ext cx="9310720" cy="53350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C4D14D-576D-444E-8190-05AC06EB3537}"/>
              </a:ext>
            </a:extLst>
          </p:cNvPr>
          <p:cNvSpPr txBox="1"/>
          <p:nvPr/>
        </p:nvSpPr>
        <p:spPr>
          <a:xfrm>
            <a:off x="3320950" y="2519254"/>
            <a:ext cx="30364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2C6A48"/>
                </a:solidFill>
                <a:latin typeface="Century Gothic" panose="020B0502020202020204" pitchFamily="34" charset="0"/>
              </a:rPr>
              <a:t>Abstract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A44190-2719-934B-8297-CE0A208F45FE}"/>
              </a:ext>
            </a:extLst>
          </p:cNvPr>
          <p:cNvSpPr txBox="1"/>
          <p:nvPr/>
        </p:nvSpPr>
        <p:spPr>
          <a:xfrm>
            <a:off x="804323" y="3350054"/>
            <a:ext cx="977254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Gothic" panose="020B0502020202020204" pitchFamily="34" charset="0"/>
              </a:rPr>
              <a:t>I</a:t>
            </a:r>
            <a:r>
              <a:rPr lang="en-US" sz="2800" dirty="0" smtClean="0">
                <a:latin typeface="Century Gothic" panose="020B0502020202020204" pitchFamily="34" charset="0"/>
              </a:rPr>
              <a:t>ncrease </a:t>
            </a:r>
            <a:r>
              <a:rPr lang="en-US" sz="2800" dirty="0">
                <a:latin typeface="Century Gothic" panose="020B0502020202020204" pitchFamily="34" charset="0"/>
              </a:rPr>
              <a:t>in number and severity of large </a:t>
            </a:r>
            <a:r>
              <a:rPr lang="en-US" sz="2800" dirty="0" smtClean="0">
                <a:latin typeface="Century Gothic" panose="020B0502020202020204" pitchFamily="34" charset="0"/>
              </a:rPr>
              <a:t>storms from climate change show a need to understand resilience of critical infrastructure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Century Gothic" panose="020B0502020202020204" pitchFamily="34" charset="0"/>
              </a:rPr>
              <a:t>F</a:t>
            </a:r>
            <a:r>
              <a:rPr lang="en-US" sz="2800" dirty="0" smtClean="0">
                <a:latin typeface="Century Gothic" panose="020B0502020202020204" pitchFamily="34" charset="0"/>
              </a:rPr>
              <a:t>irst step </a:t>
            </a:r>
            <a:r>
              <a:rPr lang="en-US" sz="2800" dirty="0">
                <a:latin typeface="Century Gothic" panose="020B0502020202020204" pitchFamily="34" charset="0"/>
              </a:rPr>
              <a:t>is to quantify resilience of a power </a:t>
            </a:r>
            <a:r>
              <a:rPr lang="en-US" sz="2800" dirty="0" smtClean="0">
                <a:latin typeface="Century Gothic" panose="020B0502020202020204" pitchFamily="34" charset="0"/>
              </a:rPr>
              <a:t>system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Century Gothic" panose="020B0502020202020204" pitchFamily="34" charset="0"/>
              </a:rPr>
              <a:t>Developed </a:t>
            </a:r>
            <a:r>
              <a:rPr lang="en-US" sz="2800" dirty="0">
                <a:latin typeface="Century Gothic" panose="020B0502020202020204" pitchFamily="34" charset="0"/>
              </a:rPr>
              <a:t>an integrated approach to quantify resilience in transmission </a:t>
            </a:r>
            <a:r>
              <a:rPr lang="en-US" sz="2800" dirty="0" smtClean="0">
                <a:latin typeface="Century Gothic" panose="020B0502020202020204" pitchFamily="34" charset="0"/>
              </a:rPr>
              <a:t>networks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Century Gothic" panose="020B0502020202020204" pitchFamily="34" charset="0"/>
              </a:rPr>
              <a:t>Model uses </a:t>
            </a:r>
            <a:r>
              <a:rPr lang="en-US" sz="2800" dirty="0">
                <a:latin typeface="Century Gothic" panose="020B0502020202020204" pitchFamily="34" charset="0"/>
              </a:rPr>
              <a:t>empirical data from large US utility to develop probability distributions of </a:t>
            </a:r>
            <a:endParaRPr lang="en-US" sz="2800" dirty="0" smtClean="0">
              <a:latin typeface="Century Gothic" panose="020B0502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Century Gothic" panose="020B0502020202020204" pitchFamily="34" charset="0"/>
              </a:rPr>
              <a:t>Number </a:t>
            </a:r>
            <a:r>
              <a:rPr lang="en-US" sz="2800" dirty="0">
                <a:latin typeface="Century Gothic" panose="020B0502020202020204" pitchFamily="34" charset="0"/>
              </a:rPr>
              <a:t>of line failures that occur within an </a:t>
            </a:r>
            <a:r>
              <a:rPr lang="en-US" sz="2800" dirty="0" smtClean="0">
                <a:latin typeface="Century Gothic" panose="020B0502020202020204" pitchFamily="34" charset="0"/>
              </a:rPr>
              <a:t>event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Century Gothic" panose="020B0502020202020204" pitchFamily="34" charset="0"/>
              </a:rPr>
              <a:t>Recovery </a:t>
            </a:r>
            <a:r>
              <a:rPr lang="en-US" sz="2800" dirty="0">
                <a:latin typeface="Century Gothic" panose="020B0502020202020204" pitchFamily="34" charset="0"/>
              </a:rPr>
              <a:t>times for lines that fail </a:t>
            </a:r>
            <a:endParaRPr lang="en-US" sz="2800" dirty="0" smtClean="0"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Century Gothic" panose="020B0502020202020204" pitchFamily="34" charset="0"/>
              </a:rPr>
              <a:t>Demonstrated </a:t>
            </a:r>
            <a:r>
              <a:rPr lang="en-US" sz="2800" dirty="0">
                <a:latin typeface="Century Gothic" panose="020B0502020202020204" pitchFamily="34" charset="0"/>
              </a:rPr>
              <a:t>by measuring impact </a:t>
            </a:r>
            <a:r>
              <a:rPr lang="en-US" sz="2800" dirty="0" smtClean="0">
                <a:latin typeface="Century Gothic" panose="020B0502020202020204" pitchFamily="34" charset="0"/>
              </a:rPr>
              <a:t>of </a:t>
            </a:r>
            <a:r>
              <a:rPr lang="en-US" sz="2800" dirty="0">
                <a:latin typeface="Century Gothic" panose="020B0502020202020204" pitchFamily="34" charset="0"/>
              </a:rPr>
              <a:t>potential improvements to a power system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EBFFBF-3DC4-F548-8EE0-3B6961A7AFDE}"/>
              </a:ext>
            </a:extLst>
          </p:cNvPr>
          <p:cNvSpPr txBox="1"/>
          <p:nvPr/>
        </p:nvSpPr>
        <p:spPr>
          <a:xfrm>
            <a:off x="13093494" y="2546194"/>
            <a:ext cx="131209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2C6A48"/>
                </a:solidFill>
                <a:latin typeface="Century Gothic" panose="020B0502020202020204" pitchFamily="34" charset="0"/>
              </a:rPr>
              <a:t>Measuring Resilience of Power Systems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4AA34-C300-244C-BBFE-1C9D5DF16E1D}"/>
              </a:ext>
            </a:extLst>
          </p:cNvPr>
          <p:cNvSpPr txBox="1"/>
          <p:nvPr/>
        </p:nvSpPr>
        <p:spPr>
          <a:xfrm>
            <a:off x="31771177" y="11242869"/>
            <a:ext cx="41232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2C6A48"/>
                </a:solidFill>
                <a:latin typeface="Century Gothic" panose="020B0502020202020204" pitchFamily="34" charset="0"/>
              </a:rPr>
              <a:t>Future Work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BAB62F-24B5-B442-87D6-F989936C4275}"/>
              </a:ext>
            </a:extLst>
          </p:cNvPr>
          <p:cNvSpPr txBox="1"/>
          <p:nvPr/>
        </p:nvSpPr>
        <p:spPr>
          <a:xfrm>
            <a:off x="29163885" y="12245133"/>
            <a:ext cx="92162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Gothic" panose="020B0502020202020204" pitchFamily="34" charset="0"/>
              </a:rPr>
              <a:t>Coupling power system, natural gas and communication system models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CDFDEC-54FD-114A-9344-4B506442D9FD}"/>
              </a:ext>
            </a:extLst>
          </p:cNvPr>
          <p:cNvSpPr txBox="1"/>
          <p:nvPr/>
        </p:nvSpPr>
        <p:spPr>
          <a:xfrm>
            <a:off x="30732825" y="2421475"/>
            <a:ext cx="61863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2C6A48"/>
                </a:solidFill>
                <a:latin typeface="Century Gothic" panose="020B0502020202020204" pitchFamily="34" charset="0"/>
              </a:rPr>
              <a:t>Preliminary Results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BC4D14D-576D-444E-8190-05AC06EB3537}"/>
              </a:ext>
            </a:extLst>
          </p:cNvPr>
          <p:cNvSpPr txBox="1"/>
          <p:nvPr/>
        </p:nvSpPr>
        <p:spPr>
          <a:xfrm>
            <a:off x="2690968" y="12781436"/>
            <a:ext cx="42963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2C6A48"/>
                </a:solidFill>
                <a:latin typeface="Century Gothic" panose="020B0502020202020204" pitchFamily="34" charset="0"/>
              </a:rPr>
              <a:t>Background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2A44190-2719-934B-8297-CE0A208F45FE}"/>
              </a:ext>
            </a:extLst>
          </p:cNvPr>
          <p:cNvSpPr txBox="1"/>
          <p:nvPr/>
        </p:nvSpPr>
        <p:spPr>
          <a:xfrm>
            <a:off x="804323" y="13617700"/>
            <a:ext cx="977254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entury Gothic" panose="020B0502020202020204" pitchFamily="34" charset="0"/>
              </a:rPr>
              <a:t>Most existing </a:t>
            </a:r>
            <a:r>
              <a:rPr lang="en-US" sz="3200" dirty="0">
                <a:latin typeface="Century Gothic" panose="020B0502020202020204" pitchFamily="34" charset="0"/>
              </a:rPr>
              <a:t>literature </a:t>
            </a:r>
            <a:r>
              <a:rPr lang="en-US" sz="3200" dirty="0" smtClean="0">
                <a:latin typeface="Century Gothic" panose="020B0502020202020204" pitchFamily="34" charset="0"/>
              </a:rPr>
              <a:t>focuses </a:t>
            </a:r>
            <a:r>
              <a:rPr lang="en-US" sz="3200" dirty="0">
                <a:latin typeface="Century Gothic" panose="020B0502020202020204" pitchFamily="34" charset="0"/>
              </a:rPr>
              <a:t>on </a:t>
            </a:r>
            <a:r>
              <a:rPr lang="en-US" sz="3200" dirty="0" smtClean="0">
                <a:latin typeface="Century Gothic" panose="020B0502020202020204" pitchFamily="34" charset="0"/>
              </a:rPr>
              <a:t>individual </a:t>
            </a:r>
            <a:r>
              <a:rPr lang="en-US" sz="3200" dirty="0">
                <a:latin typeface="Century Gothic" panose="020B0502020202020204" pitchFamily="34" charset="0"/>
              </a:rPr>
              <a:t>stage of the </a:t>
            </a:r>
            <a:r>
              <a:rPr lang="en-US" sz="3200" dirty="0" smtClean="0">
                <a:latin typeface="Century Gothic" panose="020B0502020202020204" pitchFamily="34" charset="0"/>
              </a:rPr>
              <a:t>resilience; </a:t>
            </a:r>
            <a:r>
              <a:rPr lang="en-US" sz="3200" dirty="0" err="1" smtClean="0">
                <a:latin typeface="Century Gothic" panose="020B0502020202020204" pitchFamily="34" charset="0"/>
              </a:rPr>
              <a:t>i.e</a:t>
            </a:r>
            <a:r>
              <a:rPr lang="en-US" sz="3200" dirty="0" smtClean="0">
                <a:latin typeface="Century Gothic" panose="020B0502020202020204" pitchFamily="34" charset="0"/>
              </a:rPr>
              <a:t> component reliability, cascading </a:t>
            </a:r>
            <a:r>
              <a:rPr lang="en-US" sz="3200" dirty="0">
                <a:latin typeface="Century Gothic" panose="020B0502020202020204" pitchFamily="34" charset="0"/>
              </a:rPr>
              <a:t>failures, or </a:t>
            </a:r>
            <a:r>
              <a:rPr lang="en-US" sz="3200" dirty="0" smtClean="0">
                <a:latin typeface="Century Gothic" panose="020B0502020202020204" pitchFamily="34" charset="0"/>
              </a:rPr>
              <a:t>restoration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entury Gothic" panose="020B0502020202020204" pitchFamily="34" charset="0"/>
              </a:rPr>
              <a:t>A few</a:t>
            </a:r>
            <a:r>
              <a:rPr lang="en-US" sz="3200" dirty="0" smtClean="0">
                <a:latin typeface="Century Gothic" panose="020B0502020202020204" pitchFamily="34" charset="0"/>
              </a:rPr>
              <a:t> early comprehensive </a:t>
            </a:r>
            <a:r>
              <a:rPr lang="en-US" sz="3200" dirty="0">
                <a:latin typeface="Century Gothic" panose="020B0502020202020204" pitchFamily="34" charset="0"/>
              </a:rPr>
              <a:t>efforts have produced frameworks and metrics to measure resilience [1] </a:t>
            </a:r>
            <a:endParaRPr lang="en-US" sz="3200" dirty="0" smtClean="0"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entury Gothic" panose="020B0502020202020204" pitchFamily="34" charset="0"/>
              </a:rPr>
              <a:t>Preliminary work has estimated system </a:t>
            </a:r>
            <a:r>
              <a:rPr lang="en-US" sz="3200" dirty="0">
                <a:latin typeface="Century Gothic" panose="020B0502020202020204" pitchFamily="34" charset="0"/>
              </a:rPr>
              <a:t>resilience to certain </a:t>
            </a:r>
            <a:r>
              <a:rPr lang="en-US" sz="3200" dirty="0" smtClean="0">
                <a:latin typeface="Century Gothic" panose="020B0502020202020204" pitchFamily="34" charset="0"/>
              </a:rPr>
              <a:t>hazards; combining a </a:t>
            </a:r>
            <a:r>
              <a:rPr lang="en-US" sz="3200" dirty="0">
                <a:latin typeface="Century Gothic" panose="020B0502020202020204" pitchFamily="34" charset="0"/>
              </a:rPr>
              <a:t>good measure of component outages </a:t>
            </a:r>
            <a:r>
              <a:rPr lang="en-US" sz="3200" dirty="0" smtClean="0">
                <a:latin typeface="Century Gothic" panose="020B0502020202020204" pitchFamily="34" charset="0"/>
              </a:rPr>
              <a:t>given a level of stress and probabilities of that stress occurring </a:t>
            </a:r>
            <a:r>
              <a:rPr lang="en-US" sz="3200" dirty="0" smtClean="0">
                <a:latin typeface="Century Gothic" panose="020B0502020202020204" pitchFamily="34" charset="0"/>
              </a:rPr>
              <a:t>into </a:t>
            </a:r>
            <a:r>
              <a:rPr lang="en-US" sz="3200" dirty="0">
                <a:latin typeface="Century Gothic" panose="020B0502020202020204" pitchFamily="34" charset="0"/>
              </a:rPr>
              <a:t>a resilience framework [2</a:t>
            </a:r>
            <a:r>
              <a:rPr lang="en-US" sz="3200" dirty="0" smtClean="0">
                <a:latin typeface="Century Gothic" panose="020B0502020202020204" pitchFamily="34" charset="0"/>
              </a:rPr>
              <a:t>].</a:t>
            </a:r>
            <a:endParaRPr lang="en-US" sz="3200" dirty="0">
              <a:latin typeface="Century Gothic" panose="020B0502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5BAB62F-24B5-B442-87D6-F989936C4275}"/>
              </a:ext>
            </a:extLst>
          </p:cNvPr>
          <p:cNvSpPr txBox="1"/>
          <p:nvPr/>
        </p:nvSpPr>
        <p:spPr>
          <a:xfrm>
            <a:off x="22632026" y="11627917"/>
            <a:ext cx="5796180" cy="797141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1097446" indent="-1097446">
              <a:buFont typeface="+mj-lt"/>
              <a:buAutoNum type="arabicPeriod"/>
            </a:pPr>
            <a:r>
              <a:rPr lang="en-US" sz="3200" dirty="0">
                <a:latin typeface="Century Gothic" panose="020B0502020202020204" pitchFamily="34" charset="0"/>
              </a:rPr>
              <a:t>Use distributions </a:t>
            </a:r>
            <a:r>
              <a:rPr lang="en-US" sz="3200" dirty="0" smtClean="0">
                <a:latin typeface="Century Gothic" panose="020B0502020202020204" pitchFamily="34" charset="0"/>
              </a:rPr>
              <a:t>of number of line </a:t>
            </a:r>
            <a:r>
              <a:rPr lang="en-US" sz="3200" dirty="0">
                <a:latin typeface="Century Gothic" panose="020B0502020202020204" pitchFamily="34" charset="0"/>
              </a:rPr>
              <a:t>outage and recovery time data from a large US </a:t>
            </a:r>
            <a:r>
              <a:rPr lang="en-US" sz="3200" dirty="0" smtClean="0">
                <a:latin typeface="Century Gothic" panose="020B0502020202020204" pitchFamily="34" charset="0"/>
              </a:rPr>
              <a:t>utility </a:t>
            </a:r>
            <a:r>
              <a:rPr lang="en-US" sz="3200" dirty="0">
                <a:latin typeface="Century Gothic" panose="020B0502020202020204" pitchFamily="34" charset="0"/>
              </a:rPr>
              <a:t>[</a:t>
            </a:r>
            <a:r>
              <a:rPr lang="en-US" sz="3200" dirty="0" smtClean="0">
                <a:latin typeface="Century Gothic" panose="020B0502020202020204" pitchFamily="34" charset="0"/>
              </a:rPr>
              <a:t>3,4] to initiate </a:t>
            </a:r>
            <a:r>
              <a:rPr lang="en-US" sz="3200" dirty="0">
                <a:latin typeface="Century Gothic" panose="020B0502020202020204" pitchFamily="34" charset="0"/>
              </a:rPr>
              <a:t>outages and </a:t>
            </a:r>
            <a:r>
              <a:rPr lang="en-US" sz="3200" dirty="0" smtClean="0">
                <a:latin typeface="Century Gothic" panose="020B0502020202020204" pitchFamily="34" charset="0"/>
              </a:rPr>
              <a:t>find restoration times</a:t>
            </a:r>
            <a:r>
              <a:rPr lang="en-US" sz="3200" dirty="0">
                <a:latin typeface="Century Gothic" panose="020B0502020202020204" pitchFamily="34" charset="0"/>
              </a:rPr>
              <a:t>.</a:t>
            </a:r>
          </a:p>
          <a:p>
            <a:pPr marL="1097446" indent="-1097446">
              <a:buFont typeface="+mj-lt"/>
              <a:buAutoNum type="arabicPeriod"/>
            </a:pPr>
            <a:r>
              <a:rPr lang="en-US" sz="3200" dirty="0">
                <a:latin typeface="Century Gothic" panose="020B0502020202020204" pitchFamily="34" charset="0"/>
              </a:rPr>
              <a:t>Find initial lost load with Load Shedding Optimal Power Flow</a:t>
            </a:r>
          </a:p>
          <a:p>
            <a:pPr marL="1097446" indent="-1097446">
              <a:buFont typeface="+mj-lt"/>
              <a:buAutoNum type="arabicPeriod"/>
            </a:pPr>
            <a:r>
              <a:rPr lang="en-US" sz="3200" dirty="0" smtClean="0">
                <a:latin typeface="Century Gothic" panose="020B0502020202020204" pitchFamily="34" charset="0"/>
              </a:rPr>
              <a:t>As lines are </a:t>
            </a:r>
            <a:r>
              <a:rPr lang="en-US" sz="3200" dirty="0">
                <a:latin typeface="Century Gothic" panose="020B0502020202020204" pitchFamily="34" charset="0"/>
              </a:rPr>
              <a:t>restored, find lost load with the Restoring Load Optimal Power Flow</a:t>
            </a:r>
          </a:p>
          <a:p>
            <a:pPr marL="1097446" indent="-1097446">
              <a:buFont typeface="+mj-lt"/>
              <a:buAutoNum type="arabicPeriod"/>
            </a:pPr>
            <a:r>
              <a:rPr lang="en-US" sz="3200" dirty="0">
                <a:latin typeface="Century Gothic" panose="020B0502020202020204" pitchFamily="34" charset="0"/>
              </a:rPr>
              <a:t>Measure </a:t>
            </a:r>
            <a:r>
              <a:rPr lang="en-US" sz="3200" dirty="0" smtClean="0">
                <a:latin typeface="Century Gothic" panose="020B0502020202020204" pitchFamily="34" charset="0"/>
              </a:rPr>
              <a:t>resilience</a:t>
            </a:r>
            <a:endParaRPr lang="en-US" sz="3200" dirty="0">
              <a:latin typeface="Century Gothic" panose="020B0502020202020204" pitchFamily="34" charset="0"/>
            </a:endParaRPr>
          </a:p>
          <a:p>
            <a:pPr marL="1097446" indent="-1097446">
              <a:buFont typeface="+mj-lt"/>
              <a:buAutoNum type="arabicPeriod"/>
            </a:pPr>
            <a:r>
              <a:rPr lang="en-US" sz="3200" dirty="0">
                <a:latin typeface="Century Gothic" panose="020B0502020202020204" pitchFamily="34" charset="0"/>
              </a:rPr>
              <a:t>Repeat 1-4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BC4D14D-576D-444E-8190-05AC06EB3537}"/>
              </a:ext>
            </a:extLst>
          </p:cNvPr>
          <p:cNvSpPr txBox="1"/>
          <p:nvPr/>
        </p:nvSpPr>
        <p:spPr>
          <a:xfrm>
            <a:off x="23323167" y="9725205"/>
            <a:ext cx="45512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2C6A48"/>
                </a:solidFill>
                <a:latin typeface="Century Gothic" panose="020B0502020202020204" pitchFamily="34" charset="0"/>
              </a:rPr>
              <a:t>Empirically Based Model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C4D14D-576D-444E-8190-05AC06EB3537}"/>
              </a:ext>
            </a:extLst>
          </p:cNvPr>
          <p:cNvSpPr txBox="1"/>
          <p:nvPr/>
        </p:nvSpPr>
        <p:spPr>
          <a:xfrm>
            <a:off x="3047666" y="8736009"/>
            <a:ext cx="35076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2C6A48"/>
                </a:solidFill>
                <a:latin typeface="Century Gothic" panose="020B0502020202020204" pitchFamily="34" charset="0"/>
              </a:rPr>
              <a:t>Resilience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11069699" y="3653973"/>
            <a:ext cx="10527341" cy="4335184"/>
            <a:chOff x="2637905" y="1645920"/>
            <a:chExt cx="5841077" cy="2956560"/>
          </a:xfrm>
        </p:grpSpPr>
        <p:sp>
          <p:nvSpPr>
            <p:cNvPr id="42" name="Oval 41"/>
            <p:cNvSpPr/>
            <p:nvPr/>
          </p:nvSpPr>
          <p:spPr>
            <a:xfrm>
              <a:off x="4782589" y="1645920"/>
              <a:ext cx="1637607" cy="897775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92608" tIns="146304" rIns="292608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520" dirty="0"/>
                <a:t>Event</a:t>
              </a:r>
            </a:p>
          </p:txBody>
        </p:sp>
        <p:sp>
          <p:nvSpPr>
            <p:cNvPr id="43" name="Oval 42"/>
            <p:cNvSpPr/>
            <p:nvPr/>
          </p:nvSpPr>
          <p:spPr>
            <a:xfrm>
              <a:off x="2637905" y="2671156"/>
              <a:ext cx="1637607" cy="8977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92608" tIns="146304" rIns="292608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520" dirty="0"/>
                <a:t>Restore</a:t>
              </a:r>
            </a:p>
          </p:txBody>
        </p:sp>
        <p:sp>
          <p:nvSpPr>
            <p:cNvPr id="44" name="Oval 43"/>
            <p:cNvSpPr/>
            <p:nvPr/>
          </p:nvSpPr>
          <p:spPr>
            <a:xfrm>
              <a:off x="4782588" y="3704705"/>
              <a:ext cx="1637607" cy="897775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92608" tIns="146304" rIns="292608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520" dirty="0"/>
                <a:t>Cascade</a:t>
              </a:r>
            </a:p>
          </p:txBody>
        </p:sp>
        <p:sp>
          <p:nvSpPr>
            <p:cNvPr id="45" name="Oval 44"/>
            <p:cNvSpPr/>
            <p:nvPr/>
          </p:nvSpPr>
          <p:spPr>
            <a:xfrm>
              <a:off x="6841375" y="2671156"/>
              <a:ext cx="1637607" cy="897775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292608" tIns="146304" rIns="292608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520" dirty="0"/>
                <a:t>Initial Outages</a:t>
              </a:r>
            </a:p>
          </p:txBody>
        </p:sp>
        <p:cxnSp>
          <p:nvCxnSpPr>
            <p:cNvPr id="46" name="Curved Connector 45"/>
            <p:cNvCxnSpPr>
              <a:stCxn id="42" idx="6"/>
              <a:endCxn id="45" idx="0"/>
            </p:cNvCxnSpPr>
            <p:nvPr/>
          </p:nvCxnSpPr>
          <p:spPr>
            <a:xfrm>
              <a:off x="6420196" y="2094808"/>
              <a:ext cx="1239983" cy="576348"/>
            </a:xfrm>
            <a:prstGeom prst="curvedConnector2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urved Connector 46"/>
            <p:cNvCxnSpPr>
              <a:stCxn id="45" idx="4"/>
              <a:endCxn id="44" idx="6"/>
            </p:cNvCxnSpPr>
            <p:nvPr/>
          </p:nvCxnSpPr>
          <p:spPr>
            <a:xfrm rot="5400000">
              <a:off x="6747856" y="3241270"/>
              <a:ext cx="584662" cy="1239984"/>
            </a:xfrm>
            <a:prstGeom prst="curvedConnector2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urved Connector 47"/>
            <p:cNvCxnSpPr>
              <a:stCxn id="44" idx="2"/>
              <a:endCxn id="43" idx="4"/>
            </p:cNvCxnSpPr>
            <p:nvPr/>
          </p:nvCxnSpPr>
          <p:spPr>
            <a:xfrm rot="10800000">
              <a:off x="3456710" y="3568931"/>
              <a:ext cx="1325879" cy="584662"/>
            </a:xfrm>
            <a:prstGeom prst="curvedConnector2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Curved Connector 48"/>
            <p:cNvCxnSpPr>
              <a:stCxn id="43" idx="0"/>
              <a:endCxn id="42" idx="2"/>
            </p:cNvCxnSpPr>
            <p:nvPr/>
          </p:nvCxnSpPr>
          <p:spPr>
            <a:xfrm rot="5400000" flipH="1" flipV="1">
              <a:off x="3831475" y="1720042"/>
              <a:ext cx="576348" cy="1325880"/>
            </a:xfrm>
            <a:prstGeom prst="curvedConnector2">
              <a:avLst/>
            </a:prstGeom>
            <a:ln w="57150"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3300835" y="9452712"/>
            <a:ext cx="4620176" cy="2953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914541" indent="-91454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entury Gothic" panose="020B0502020202020204" pitchFamily="34" charset="0"/>
              </a:rPr>
              <a:t>Robustness</a:t>
            </a:r>
          </a:p>
          <a:p>
            <a:pPr marL="914541" indent="-91454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entury Gothic" panose="020B0502020202020204" pitchFamily="34" charset="0"/>
              </a:rPr>
              <a:t>Rapid Restoration</a:t>
            </a:r>
          </a:p>
          <a:p>
            <a:pPr marL="914541" indent="-91454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entury Gothic" panose="020B0502020202020204" pitchFamily="34" charset="0"/>
              </a:rPr>
              <a:t>Redundancy</a:t>
            </a:r>
          </a:p>
          <a:p>
            <a:pPr marL="914541" indent="-91454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Century Gothic" panose="020B0502020202020204" pitchFamily="34" charset="0"/>
              </a:rPr>
              <a:t>Resourcefulness</a:t>
            </a:r>
          </a:p>
        </p:txBody>
      </p:sp>
      <p:sp>
        <p:nvSpPr>
          <p:cNvPr id="11" name="Left Brace 10"/>
          <p:cNvSpPr/>
          <p:nvPr/>
        </p:nvSpPr>
        <p:spPr>
          <a:xfrm>
            <a:off x="2887737" y="9665408"/>
            <a:ext cx="414517" cy="1132466"/>
          </a:xfrm>
          <a:prstGeom prst="leftBrac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292608" tIns="146304" rIns="292608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822"/>
          </a:p>
        </p:txBody>
      </p:sp>
      <p:sp>
        <p:nvSpPr>
          <p:cNvPr id="14" name="TextBox 13"/>
          <p:cNvSpPr txBox="1"/>
          <p:nvPr/>
        </p:nvSpPr>
        <p:spPr>
          <a:xfrm>
            <a:off x="885447" y="9907941"/>
            <a:ext cx="19062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Gothic" panose="020B0502020202020204" pitchFamily="34" charset="0"/>
              </a:rPr>
              <a:t>Measure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85447" y="11360574"/>
            <a:ext cx="17011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Gothic" panose="020B0502020202020204" pitchFamily="34" charset="0"/>
              </a:rPr>
              <a:t>Update</a:t>
            </a:r>
            <a:endParaRPr lang="en-US" sz="3600" dirty="0">
              <a:latin typeface="Century Gothic" panose="020B0502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587478" y="3636007"/>
            <a:ext cx="5796180" cy="60016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entury Gothic" panose="020B0502020202020204" pitchFamily="34" charset="0"/>
              </a:rPr>
              <a:t>Integrating unserved </a:t>
            </a:r>
            <a:r>
              <a:rPr lang="en-US" sz="3200" dirty="0">
                <a:latin typeface="Century Gothic" panose="020B0502020202020204" pitchFamily="34" charset="0"/>
              </a:rPr>
              <a:t>demand over </a:t>
            </a:r>
            <a:r>
              <a:rPr lang="en-US" sz="3200" dirty="0" smtClean="0">
                <a:latin typeface="Century Gothic" panose="020B0502020202020204" pitchFamily="34" charset="0"/>
              </a:rPr>
              <a:t>time (lost energy) provides a measure </a:t>
            </a:r>
            <a:r>
              <a:rPr lang="en-US" sz="3200" dirty="0">
                <a:latin typeface="Century Gothic" panose="020B0502020202020204" pitchFamily="34" charset="0"/>
              </a:rPr>
              <a:t>of the resilience </a:t>
            </a:r>
            <a:r>
              <a:rPr lang="en-US" sz="3200" dirty="0" smtClean="0">
                <a:latin typeface="Century Gothic" panose="020B0502020202020204" pitchFamily="34" charset="0"/>
              </a:rPr>
              <a:t>for a </a:t>
            </a:r>
            <a:r>
              <a:rPr lang="en-US" sz="3200" dirty="0">
                <a:latin typeface="Century Gothic" panose="020B0502020202020204" pitchFamily="34" charset="0"/>
              </a:rPr>
              <a:t>power system to a single </a:t>
            </a:r>
            <a:r>
              <a:rPr lang="en-US" sz="3200" dirty="0" smtClean="0">
                <a:latin typeface="Century Gothic" panose="020B0502020202020204" pitchFamily="34" charset="0"/>
              </a:rPr>
              <a:t>event. </a:t>
            </a:r>
            <a:endParaRPr lang="en-US" sz="3200" dirty="0" smtClean="0">
              <a:latin typeface="Century Gothic" panose="020B0502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Century Gothic" panose="020B0502020202020204" pitchFamily="34" charset="0"/>
              </a:rPr>
              <a:t>A </a:t>
            </a:r>
            <a:r>
              <a:rPr lang="en-US" sz="3200" dirty="0" smtClean="0">
                <a:latin typeface="Century Gothic" panose="020B0502020202020204" pitchFamily="34" charset="0"/>
              </a:rPr>
              <a:t>distribution of </a:t>
            </a:r>
            <a:r>
              <a:rPr lang="en-US" sz="3200" dirty="0">
                <a:latin typeface="Century Gothic" panose="020B0502020202020204" pitchFamily="34" charset="0"/>
              </a:rPr>
              <a:t> many potential </a:t>
            </a:r>
            <a:r>
              <a:rPr lang="en-US" sz="3200" dirty="0" smtClean="0">
                <a:latin typeface="Century Gothic" panose="020B0502020202020204" pitchFamily="34" charset="0"/>
              </a:rPr>
              <a:t>events leads to a distribution of energy losses and is a measure of the resilience of the power system</a:t>
            </a:r>
            <a:r>
              <a:rPr lang="en-US" sz="3200" dirty="0" smtClean="0"/>
              <a:t>. </a:t>
            </a:r>
            <a:endParaRPr lang="en-US" sz="3200" dirty="0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BC4D14D-576D-444E-8190-05AC06EB3537}"/>
              </a:ext>
            </a:extLst>
          </p:cNvPr>
          <p:cNvSpPr txBox="1"/>
          <p:nvPr/>
        </p:nvSpPr>
        <p:spPr>
          <a:xfrm>
            <a:off x="13974528" y="11645950"/>
            <a:ext cx="5624928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C6A48"/>
                </a:solidFill>
                <a:latin typeface="Century Gothic" panose="020B0502020202020204" pitchFamily="34" charset="0"/>
              </a:rPr>
              <a:t>Fraction of Load Served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BC4D14D-576D-444E-8190-05AC06EB3537}"/>
              </a:ext>
            </a:extLst>
          </p:cNvPr>
          <p:cNvSpPr txBox="1"/>
          <p:nvPr/>
        </p:nvSpPr>
        <p:spPr>
          <a:xfrm>
            <a:off x="14246395" y="15231429"/>
            <a:ext cx="5347325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>
                <a:solidFill>
                  <a:srgbClr val="2C6A48"/>
                </a:solidFill>
                <a:latin typeface="Century Gothic" panose="020B0502020202020204" pitchFamily="34" charset="0"/>
              </a:rPr>
              <a:t>Number of Lines Down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0BC4D14D-576D-444E-8190-05AC06EB3537}"/>
              </a:ext>
            </a:extLst>
          </p:cNvPr>
          <p:cNvSpPr txBox="1"/>
          <p:nvPr/>
        </p:nvSpPr>
        <p:spPr>
          <a:xfrm>
            <a:off x="31554786" y="3409460"/>
            <a:ext cx="502726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2C6A48"/>
                </a:solidFill>
                <a:latin typeface="Century Gothic" panose="020B0502020202020204" pitchFamily="34" charset="0"/>
              </a:rPr>
              <a:t>Resilience Distributions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151158" y="19932383"/>
            <a:ext cx="29172276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731629" indent="-731629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M. </a:t>
            </a:r>
            <a:r>
              <a:rPr lang="en-US" sz="2000" dirty="0" err="1">
                <a:latin typeface="Century Gothic" panose="020B0502020202020204" pitchFamily="34" charset="0"/>
              </a:rPr>
              <a:t>Bruneau</a:t>
            </a:r>
            <a:r>
              <a:rPr lang="en-US" sz="2000" dirty="0">
                <a:latin typeface="Century Gothic" panose="020B0502020202020204" pitchFamily="34" charset="0"/>
              </a:rPr>
              <a:t>, S. E. Chang, R. T. </a:t>
            </a:r>
            <a:r>
              <a:rPr lang="en-US" sz="2000" dirty="0" err="1">
                <a:latin typeface="Century Gothic" panose="020B0502020202020204" pitchFamily="34" charset="0"/>
              </a:rPr>
              <a:t>Eguchi</a:t>
            </a:r>
            <a:r>
              <a:rPr lang="en-US" sz="2000" dirty="0">
                <a:latin typeface="Century Gothic" panose="020B0502020202020204" pitchFamily="34" charset="0"/>
              </a:rPr>
              <a:t>, G. C. Lee, T. D. </a:t>
            </a:r>
            <a:r>
              <a:rPr lang="en-US" sz="2000" dirty="0" err="1">
                <a:latin typeface="Century Gothic" panose="020B0502020202020204" pitchFamily="34" charset="0"/>
              </a:rPr>
              <a:t>ORourke</a:t>
            </a:r>
            <a:r>
              <a:rPr lang="en-US" sz="2000" dirty="0">
                <a:latin typeface="Century Gothic" panose="020B0502020202020204" pitchFamily="34" charset="0"/>
              </a:rPr>
              <a:t>, A. M. </a:t>
            </a:r>
            <a:r>
              <a:rPr lang="en-US" sz="2000" dirty="0" err="1">
                <a:latin typeface="Century Gothic" panose="020B0502020202020204" pitchFamily="34" charset="0"/>
              </a:rPr>
              <a:t>Reinhorn</a:t>
            </a:r>
            <a:r>
              <a:rPr lang="en-US" sz="2000" dirty="0">
                <a:latin typeface="Century Gothic" panose="020B0502020202020204" pitchFamily="34" charset="0"/>
              </a:rPr>
              <a:t>, M. </a:t>
            </a:r>
            <a:r>
              <a:rPr lang="en-US" sz="2000" dirty="0" err="1">
                <a:latin typeface="Century Gothic" panose="020B0502020202020204" pitchFamily="34" charset="0"/>
              </a:rPr>
              <a:t>Shinozuka</a:t>
            </a:r>
            <a:r>
              <a:rPr lang="en-US" sz="2000" dirty="0">
                <a:latin typeface="Century Gothic" panose="020B0502020202020204" pitchFamily="34" charset="0"/>
              </a:rPr>
              <a:t>, K. Tierney, W. A. Wallace, and D. von </a:t>
            </a:r>
            <a:r>
              <a:rPr lang="en-US" sz="2000" dirty="0" err="1">
                <a:latin typeface="Century Gothic" panose="020B0502020202020204" pitchFamily="34" charset="0"/>
              </a:rPr>
              <a:t>Winterfeldt</a:t>
            </a:r>
            <a:r>
              <a:rPr lang="en-US" sz="2000" dirty="0">
                <a:latin typeface="Century Gothic" panose="020B0502020202020204" pitchFamily="34" charset="0"/>
              </a:rPr>
              <a:t>, “A framework to quantitatively assess and enhance the seismic resilience of communities,” Earthquake Spectra , vol. 19, no. 4, pp. 733–752, 2003.</a:t>
            </a:r>
          </a:p>
          <a:p>
            <a:pPr marL="731629" indent="-731629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M. </a:t>
            </a:r>
            <a:r>
              <a:rPr lang="en-US" sz="2000" dirty="0" err="1">
                <a:latin typeface="Century Gothic" panose="020B0502020202020204" pitchFamily="34" charset="0"/>
              </a:rPr>
              <a:t>Panteli</a:t>
            </a:r>
            <a:r>
              <a:rPr lang="en-US" sz="2000" dirty="0">
                <a:latin typeface="Century Gothic" panose="020B0502020202020204" pitchFamily="34" charset="0"/>
              </a:rPr>
              <a:t>, C. Pickering, S. Wilkinson, R. Dawson, and P. </a:t>
            </a:r>
            <a:r>
              <a:rPr lang="en-US" sz="2000" dirty="0" err="1">
                <a:latin typeface="Century Gothic" panose="020B0502020202020204" pitchFamily="34" charset="0"/>
              </a:rPr>
              <a:t>Mancarella</a:t>
            </a:r>
            <a:r>
              <a:rPr lang="en-US" sz="2000" dirty="0">
                <a:latin typeface="Century Gothic" panose="020B0502020202020204" pitchFamily="34" charset="0"/>
              </a:rPr>
              <a:t>, “Power system resilience to extreme weather: Fragility modeling, probabilistic assessment, and adaption measures”, IEEE Transactions on Power Systems, vol. 32, no. 5, pp. 3747–3757, 2017.</a:t>
            </a:r>
          </a:p>
          <a:p>
            <a:pPr marL="731629" indent="-731629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S. </a:t>
            </a:r>
            <a:r>
              <a:rPr lang="en-US" sz="2000" dirty="0" err="1">
                <a:latin typeface="Century Gothic" panose="020B0502020202020204" pitchFamily="34" charset="0"/>
              </a:rPr>
              <a:t>Kancherla</a:t>
            </a:r>
            <a:r>
              <a:rPr lang="en-US" sz="2000" dirty="0">
                <a:latin typeface="Century Gothic" panose="020B0502020202020204" pitchFamily="34" charset="0"/>
              </a:rPr>
              <a:t> and I. Dobson, “Heavy-tailed transmission line restoration times observed in utility data,” IEEE Transactions on Power Systems, vol. 33, no. 1, pp. 1145–1147, 2018. </a:t>
            </a:r>
          </a:p>
          <a:p>
            <a:pPr marL="731629" indent="-731629">
              <a:buAutoNum type="arabicPeriod"/>
            </a:pPr>
            <a:r>
              <a:rPr lang="en-US" sz="2000" dirty="0">
                <a:latin typeface="Century Gothic" panose="020B0502020202020204" pitchFamily="34" charset="0"/>
              </a:rPr>
              <a:t>“BPA transmission services operations reliability,” Apr. 2017. [Online]. Available: https://transmission.bpa.gov/Business/Operations/Outages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BC4D14D-576D-444E-8190-05AC06EB3537}"/>
              </a:ext>
            </a:extLst>
          </p:cNvPr>
          <p:cNvSpPr txBox="1"/>
          <p:nvPr/>
        </p:nvSpPr>
        <p:spPr>
          <a:xfrm>
            <a:off x="7151158" y="19333396"/>
            <a:ext cx="5027267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2C6A48"/>
                </a:solidFill>
                <a:latin typeface="Century Gothic" panose="020B0502020202020204" pitchFamily="34" charset="0"/>
              </a:rPr>
              <a:t>References</a:t>
            </a:r>
            <a:endParaRPr lang="en-US" sz="3200" dirty="0">
              <a:solidFill>
                <a:srgbClr val="2C6A48"/>
              </a:solidFill>
              <a:latin typeface="Century Gothic" panose="020B0502020202020204" pitchFamily="34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10775387" y="11645950"/>
            <a:ext cx="11243151" cy="77778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/>
          <p:cNvSpPr txBox="1"/>
          <p:nvPr/>
        </p:nvSpPr>
        <p:spPr>
          <a:xfrm>
            <a:off x="15744586" y="18766239"/>
            <a:ext cx="2084812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entury Gothic" panose="020B0502020202020204" pitchFamily="34" charset="0"/>
              </a:rPr>
              <a:t>time</a:t>
            </a:r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104" name="Left Brace 103"/>
          <p:cNvSpPr/>
          <p:nvPr/>
        </p:nvSpPr>
        <p:spPr>
          <a:xfrm>
            <a:off x="2923979" y="11130030"/>
            <a:ext cx="414517" cy="1132466"/>
          </a:xfrm>
          <a:prstGeom prst="leftBrac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292608" tIns="146304" rIns="292608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822"/>
          </a:p>
        </p:txBody>
      </p:sp>
      <p:pic>
        <p:nvPicPr>
          <p:cNvPr id="1026" name="Picture 2" descr="Image result for House clipar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6912" y="4102344"/>
            <a:ext cx="795748" cy="65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Image result for House clipar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6912" y="6138606"/>
            <a:ext cx="795748" cy="65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2" name="Picture 2" descr="Image result for House clipart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13564" y="7823263"/>
            <a:ext cx="795748" cy="65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solar panel clipar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5801" y="6199360"/>
            <a:ext cx="501111" cy="548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6" descr="Image result for solar panel clipar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3866" y="8468652"/>
            <a:ext cx="501111" cy="548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6" descr="Image result for solar panel clipar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31714" y="7246496"/>
            <a:ext cx="501111" cy="548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6" descr="Image result for solar panel clipar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8201" y="7272687"/>
            <a:ext cx="501111" cy="548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6" descr="Image result for solar panel clipart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54690" y="7876576"/>
            <a:ext cx="501111" cy="548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125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5197</TotalTime>
  <Words>529</Words>
  <Application>Microsoft Office PowerPoint</Application>
  <PresentationFormat>Custom</PresentationFormat>
  <Paragraphs>47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Office Theme</vt:lpstr>
      <vt:lpstr>Measuring Power System Resilience Based on Empirical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D. H. Hines</dc:creator>
  <cp:lastModifiedBy>Mollyrose Kelly-Gorham</cp:lastModifiedBy>
  <cp:revision>84</cp:revision>
  <dcterms:created xsi:type="dcterms:W3CDTF">2016-10-20T23:05:55Z</dcterms:created>
  <dcterms:modified xsi:type="dcterms:W3CDTF">2019-04-24T15:30:41Z</dcterms:modified>
</cp:coreProperties>
</file>

<file path=docProps/thumbnail.jpeg>
</file>